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9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63"/>
    <p:restoredTop sz="94626"/>
  </p:normalViewPr>
  <p:slideViewPr>
    <p:cSldViewPr snapToGrid="0" snapToObjects="1">
      <p:cViewPr varScale="1">
        <p:scale>
          <a:sx n="196" d="100"/>
          <a:sy n="196" d="100"/>
        </p:scale>
        <p:origin x="10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9/24/18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700011" y="206061"/>
            <a:ext cx="6284889" cy="1392552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fr-FR" dirty="0"/>
              <a:t>		</a:t>
            </a:r>
            <a:r>
              <a:rPr lang="fr-FR" sz="2800" b="1" dirty="0" err="1">
                <a:solidFill>
                  <a:srgbClr val="C00000"/>
                </a:solidFill>
              </a:rPr>
              <a:t>Democracy</a:t>
            </a:r>
            <a:r>
              <a:rPr lang="fr-FR" sz="2800" b="1" dirty="0">
                <a:solidFill>
                  <a:srgbClr val="C00000"/>
                </a:solidFill>
              </a:rPr>
              <a:t> and </a:t>
            </a:r>
            <a:r>
              <a:rPr lang="fr-FR" sz="2800" b="1" dirty="0" err="1">
                <a:solidFill>
                  <a:srgbClr val="C00000"/>
                </a:solidFill>
              </a:rPr>
              <a:t>federalism</a:t>
            </a:r>
            <a:r>
              <a:rPr lang="fr-FR" sz="2800" b="1" dirty="0">
                <a:solidFill>
                  <a:srgbClr val="C00000"/>
                </a:solidFill>
              </a:rPr>
              <a:t>, </a:t>
            </a:r>
            <a:br>
              <a:rPr lang="fr-FR" sz="2800" b="1" dirty="0">
                <a:solidFill>
                  <a:srgbClr val="C00000"/>
                </a:solidFill>
              </a:rPr>
            </a:br>
            <a:r>
              <a:rPr lang="fr-FR" sz="2800" b="1" dirty="0">
                <a:solidFill>
                  <a:srgbClr val="C00000"/>
                </a:solidFill>
              </a:rPr>
              <a:t>		</a:t>
            </a:r>
            <a:r>
              <a:rPr lang="fr-FR" sz="2800" b="1" dirty="0" err="1">
                <a:solidFill>
                  <a:srgbClr val="C00000"/>
                </a:solidFill>
              </a:rPr>
              <a:t>let’s</a:t>
            </a:r>
            <a:r>
              <a:rPr lang="fr-FR" sz="2800" b="1" dirty="0">
                <a:solidFill>
                  <a:srgbClr val="C00000"/>
                </a:solidFill>
              </a:rPr>
              <a:t> </a:t>
            </a:r>
            <a:r>
              <a:rPr lang="fr-FR" sz="2800" b="1" dirty="0" err="1">
                <a:solidFill>
                  <a:srgbClr val="C00000"/>
                </a:solidFill>
              </a:rPr>
              <a:t>federate</a:t>
            </a:r>
            <a:r>
              <a:rPr lang="fr-FR" sz="2800" b="1" dirty="0">
                <a:solidFill>
                  <a:srgbClr val="C00000"/>
                </a:solidFill>
              </a:rPr>
              <a:t> the </a:t>
            </a:r>
            <a:r>
              <a:rPr lang="fr-FR" sz="2800" b="1" dirty="0" err="1">
                <a:solidFill>
                  <a:srgbClr val="C00000"/>
                </a:solidFill>
              </a:rPr>
              <a:t>federalists</a:t>
            </a:r>
            <a:r>
              <a:rPr lang="fr-FR" sz="2800" b="1" dirty="0">
                <a:solidFill>
                  <a:srgbClr val="C00000"/>
                </a:solidFill>
              </a:rPr>
              <a:t> !</a:t>
            </a:r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284" y="708337"/>
            <a:ext cx="3765716" cy="4675032"/>
          </a:xfrm>
        </p:spPr>
      </p:pic>
      <p:sp>
        <p:nvSpPr>
          <p:cNvPr id="6" name="Espace réservé du texte 5"/>
          <p:cNvSpPr>
            <a:spLocks noGrp="1"/>
          </p:cNvSpPr>
          <p:nvPr>
            <p:ph type="body" sz="half" idx="2"/>
          </p:nvPr>
        </p:nvSpPr>
        <p:spPr>
          <a:xfrm>
            <a:off x="888642" y="1841679"/>
            <a:ext cx="6800046" cy="401937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47500" lnSpcReduction="20000"/>
          </a:bodyPr>
          <a:lstStyle/>
          <a:p>
            <a:r>
              <a:rPr lang="fr-FR" b="1" dirty="0"/>
              <a:t>		</a:t>
            </a:r>
            <a:r>
              <a:rPr lang="fr-FR" sz="3400" b="1" dirty="0"/>
              <a:t>Milan, </a:t>
            </a:r>
            <a:r>
              <a:rPr lang="fr-FR" sz="3400" b="1" dirty="0" err="1"/>
              <a:t>september</a:t>
            </a:r>
            <a:r>
              <a:rPr lang="fr-FR" sz="3400" b="1" dirty="0"/>
              <a:t> 21st 2018</a:t>
            </a:r>
          </a:p>
          <a:p>
            <a:endParaRPr lang="fr-FR" b="1" dirty="0"/>
          </a:p>
          <a:p>
            <a:endParaRPr lang="fr-FR" b="1" dirty="0"/>
          </a:p>
          <a:p>
            <a:r>
              <a:rPr lang="fr-FR" sz="4700" b="1" dirty="0"/>
              <a:t>		</a:t>
            </a:r>
          </a:p>
          <a:p>
            <a:r>
              <a:rPr lang="fr-FR" sz="4700" b="1" dirty="0"/>
              <a:t>	</a:t>
            </a:r>
            <a:r>
              <a:rPr lang="fr-FR" sz="7300" b="1" dirty="0" err="1"/>
              <a:t>Why</a:t>
            </a:r>
            <a:r>
              <a:rPr lang="fr-FR" sz="7300" b="1" dirty="0"/>
              <a:t> do </a:t>
            </a:r>
            <a:r>
              <a:rPr lang="fr-FR" sz="7300" b="1" dirty="0" err="1"/>
              <a:t>we</a:t>
            </a:r>
            <a:r>
              <a:rPr lang="fr-FR" sz="7300" b="1" dirty="0"/>
              <a:t> </a:t>
            </a:r>
            <a:r>
              <a:rPr lang="fr-FR" sz="7300" b="1" dirty="0" err="1"/>
              <a:t>need</a:t>
            </a:r>
            <a:r>
              <a:rPr lang="fr-FR" sz="7300" b="1" dirty="0"/>
              <a:t> an 				</a:t>
            </a:r>
            <a:r>
              <a:rPr lang="fr-FR" sz="7300" b="1" dirty="0" err="1"/>
              <a:t>European</a:t>
            </a:r>
            <a:r>
              <a:rPr lang="fr-FR" sz="7300" b="1" dirty="0"/>
              <a:t> </a:t>
            </a:r>
            <a:r>
              <a:rPr lang="fr-FR" sz="7300" b="1" dirty="0" err="1"/>
              <a:t>federation</a:t>
            </a:r>
            <a:r>
              <a:rPr lang="fr-FR" sz="7300" b="1" dirty="0"/>
              <a:t> ?</a:t>
            </a:r>
          </a:p>
          <a:p>
            <a:endParaRPr lang="fr-FR" sz="3600" dirty="0"/>
          </a:p>
          <a:p>
            <a:endParaRPr lang="fr-FR" b="1" dirty="0"/>
          </a:p>
          <a:p>
            <a:endParaRPr lang="fr-FR" b="1" dirty="0"/>
          </a:p>
          <a:p>
            <a:endParaRPr lang="fr-FR" b="1" dirty="0"/>
          </a:p>
          <a:p>
            <a:endParaRPr lang="fr-FR" b="1" dirty="0"/>
          </a:p>
          <a:p>
            <a:r>
              <a:rPr lang="fr-FR" sz="4200" dirty="0" err="1"/>
              <a:t>Presentation</a:t>
            </a:r>
            <a:r>
              <a:rPr lang="fr-FR" sz="4200" dirty="0"/>
              <a:t> by Michel Caillouët, FAEF</a:t>
            </a:r>
          </a:p>
          <a:p>
            <a:r>
              <a:rPr lang="fr-FR" sz="4200" dirty="0"/>
              <a:t>Former EU </a:t>
            </a:r>
            <a:r>
              <a:rPr lang="fr-FR" sz="4200" dirty="0" err="1"/>
              <a:t>Ambassador</a:t>
            </a:r>
            <a:endParaRPr lang="fr-FR" sz="4200" dirty="0"/>
          </a:p>
        </p:txBody>
      </p:sp>
    </p:spTree>
    <p:extLst>
      <p:ext uri="{BB962C8B-B14F-4D97-AF65-F5344CB8AC3E}">
        <p14:creationId xmlns:p14="http://schemas.microsoft.com/office/powerpoint/2010/main" val="804400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843314" y="624110"/>
            <a:ext cx="9661297" cy="798290"/>
          </a:xfrm>
        </p:spPr>
        <p:txBody>
          <a:bodyPr/>
          <a:lstStyle/>
          <a:p>
            <a:r>
              <a:rPr lang="fr-FR" b="1" i="1" dirty="0"/>
              <a:t>Challenge : </a:t>
            </a:r>
            <a:r>
              <a:rPr lang="fr-FR" b="1" i="1" dirty="0" err="1"/>
              <a:t>peace</a:t>
            </a:r>
            <a:r>
              <a:rPr lang="fr-FR" b="1" i="1" dirty="0"/>
              <a:t> to </a:t>
            </a:r>
            <a:r>
              <a:rPr lang="fr-FR" b="1" i="1" dirty="0" err="1"/>
              <a:t>be</a:t>
            </a:r>
            <a:r>
              <a:rPr lang="fr-FR" b="1" i="1" dirty="0"/>
              <a:t> </a:t>
            </a:r>
            <a:r>
              <a:rPr lang="fr-FR" b="1" i="1" dirty="0" err="1"/>
              <a:t>consolidated</a:t>
            </a:r>
            <a:r>
              <a:rPr lang="fr-FR" dirty="0"/>
              <a:t>.</a:t>
            </a:r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1" y="2423886"/>
            <a:ext cx="6394450" cy="2706646"/>
          </a:xfrm>
        </p:spPr>
      </p:pic>
      <p:pic>
        <p:nvPicPr>
          <p:cNvPr id="8" name="Espace réservé du contenu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450" y="2289493"/>
            <a:ext cx="4602163" cy="3450590"/>
          </a:xfrm>
        </p:spPr>
      </p:pic>
    </p:spTree>
    <p:extLst>
      <p:ext uri="{BB962C8B-B14F-4D97-AF65-F5344CB8AC3E}">
        <p14:creationId xmlns:p14="http://schemas.microsoft.com/office/powerpoint/2010/main" val="2089435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53030" y="319314"/>
            <a:ext cx="10638970" cy="1204686"/>
          </a:xfrm>
        </p:spPr>
        <p:txBody>
          <a:bodyPr>
            <a:normAutofit fontScale="90000"/>
          </a:bodyPr>
          <a:lstStyle/>
          <a:p>
            <a:r>
              <a:rPr lang="fr-FR" b="1" i="1" dirty="0"/>
              <a:t>Challenge : </a:t>
            </a:r>
            <a:r>
              <a:rPr lang="fr-FR" b="1" i="1" dirty="0" err="1"/>
              <a:t>democracy</a:t>
            </a:r>
            <a:r>
              <a:rPr lang="fr-FR" b="1" i="1" dirty="0"/>
              <a:t>, </a:t>
            </a:r>
            <a:r>
              <a:rPr lang="fr-FR" b="1" i="1" dirty="0" err="1"/>
              <a:t>human</a:t>
            </a:r>
            <a:r>
              <a:rPr lang="fr-FR" b="1" i="1" dirty="0"/>
              <a:t> </a:t>
            </a:r>
            <a:r>
              <a:rPr lang="fr-FR" b="1" i="1" dirty="0" err="1"/>
              <a:t>rights</a:t>
            </a:r>
            <a:br>
              <a:rPr lang="fr-FR" b="1" i="1" dirty="0"/>
            </a:br>
            <a:r>
              <a:rPr lang="fr-FR" b="1" i="1" dirty="0"/>
              <a:t>No </a:t>
            </a:r>
            <a:r>
              <a:rPr lang="fr-FR" b="1" i="1" dirty="0" err="1"/>
              <a:t>european</a:t>
            </a:r>
            <a:r>
              <a:rPr lang="fr-FR" b="1" i="1" dirty="0"/>
              <a:t> </a:t>
            </a:r>
            <a:r>
              <a:rPr lang="fr-FR" b="1" i="1" dirty="0" err="1"/>
              <a:t>federalism</a:t>
            </a:r>
            <a:r>
              <a:rPr lang="fr-FR" b="1" i="1" dirty="0"/>
              <a:t> </a:t>
            </a:r>
            <a:r>
              <a:rPr lang="fr-FR" b="1" i="1" dirty="0" err="1"/>
              <a:t>without</a:t>
            </a:r>
            <a:r>
              <a:rPr lang="fr-FR" b="1" i="1" dirty="0"/>
              <a:t> </a:t>
            </a:r>
            <a:r>
              <a:rPr lang="fr-FR" b="1" i="1" dirty="0" err="1"/>
              <a:t>clear</a:t>
            </a:r>
            <a:r>
              <a:rPr lang="fr-FR" b="1" i="1" dirty="0"/>
              <a:t> set of values</a:t>
            </a: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27" y="2191657"/>
            <a:ext cx="4667931" cy="2917371"/>
          </a:xfrm>
        </p:spPr>
      </p:pic>
      <p:pic>
        <p:nvPicPr>
          <p:cNvPr id="6" name="Espace réservé du contenu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028" y="1640113"/>
            <a:ext cx="5762171" cy="4586515"/>
          </a:xfrm>
        </p:spPr>
      </p:pic>
    </p:spTree>
    <p:extLst>
      <p:ext uri="{BB962C8B-B14F-4D97-AF65-F5344CB8AC3E}">
        <p14:creationId xmlns:p14="http://schemas.microsoft.com/office/powerpoint/2010/main" val="24709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537029" y="130630"/>
            <a:ext cx="6749143" cy="522513"/>
          </a:xfrm>
        </p:spPr>
        <p:txBody>
          <a:bodyPr>
            <a:noAutofit/>
          </a:bodyPr>
          <a:lstStyle/>
          <a:p>
            <a:r>
              <a:rPr lang="fr-FR" sz="3200" b="1" dirty="0" err="1"/>
              <a:t>When</a:t>
            </a:r>
            <a:r>
              <a:rPr lang="fr-FR" sz="3200" b="1" dirty="0"/>
              <a:t>, an </a:t>
            </a:r>
            <a:r>
              <a:rPr lang="fr-FR" sz="3200" b="1" dirty="0" err="1"/>
              <a:t>european</a:t>
            </a:r>
            <a:r>
              <a:rPr lang="fr-FR" sz="3200" b="1" dirty="0"/>
              <a:t> </a:t>
            </a:r>
            <a:r>
              <a:rPr lang="fr-FR" sz="3200" b="1" dirty="0" err="1"/>
              <a:t>federation</a:t>
            </a:r>
            <a:r>
              <a:rPr lang="fr-FR" sz="3200" b="1" dirty="0"/>
              <a:t> ?</a:t>
            </a:r>
          </a:p>
        </p:txBody>
      </p:sp>
      <p:pic>
        <p:nvPicPr>
          <p:cNvPr id="11" name="Espace réservé du contenu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100" y="1021330"/>
            <a:ext cx="4533900" cy="5562826"/>
          </a:xfrm>
        </p:spPr>
      </p:pic>
      <p:sp>
        <p:nvSpPr>
          <p:cNvPr id="10" name="Espace réservé du texte 9"/>
          <p:cNvSpPr>
            <a:spLocks noGrp="1"/>
          </p:cNvSpPr>
          <p:nvPr>
            <p:ph type="body" sz="half" idx="2"/>
          </p:nvPr>
        </p:nvSpPr>
        <p:spPr>
          <a:xfrm>
            <a:off x="537029" y="1219200"/>
            <a:ext cx="6516913" cy="5167086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>
            <a:normAutofit fontScale="77500" lnSpcReduction="20000"/>
          </a:bodyPr>
          <a:lstStyle/>
          <a:p>
            <a:r>
              <a:rPr lang="fr-FR" sz="3000" b="1" dirty="0"/>
              <a:t>-</a:t>
            </a:r>
            <a:r>
              <a:rPr lang="fr-FR" sz="3000" b="1" i="1" dirty="0">
                <a:solidFill>
                  <a:schemeClr val="accent6">
                    <a:lumMod val="50000"/>
                  </a:schemeClr>
                </a:solidFill>
              </a:rPr>
              <a:t>A </a:t>
            </a:r>
            <a:r>
              <a:rPr lang="fr-FR" sz="3000" b="1" i="1" dirty="0" err="1">
                <a:solidFill>
                  <a:schemeClr val="accent6">
                    <a:lumMod val="50000"/>
                  </a:schemeClr>
                </a:solidFill>
              </a:rPr>
              <a:t>dream</a:t>
            </a:r>
            <a:r>
              <a:rPr lang="fr-FR" sz="30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r-FR" sz="3000" b="1" i="1" dirty="0" err="1">
                <a:solidFill>
                  <a:schemeClr val="accent6">
                    <a:lumMod val="50000"/>
                  </a:schemeClr>
                </a:solidFill>
              </a:rPr>
              <a:t>since</a:t>
            </a:r>
            <a:r>
              <a:rPr lang="mr-IN" sz="3000" b="1" i="1" dirty="0">
                <a:solidFill>
                  <a:schemeClr val="accent6">
                    <a:lumMod val="50000"/>
                  </a:schemeClr>
                </a:solidFill>
              </a:rPr>
              <a:t>…</a:t>
            </a:r>
            <a:r>
              <a:rPr lang="fr-FR" sz="3000" b="1" i="1" dirty="0">
                <a:solidFill>
                  <a:schemeClr val="accent6">
                    <a:lumMod val="50000"/>
                  </a:schemeClr>
                </a:solidFill>
              </a:rPr>
              <a:t>Victor Hugo, 1857, </a:t>
            </a:r>
            <a:r>
              <a:rPr lang="fr-FR" sz="3000" b="1" i="1" dirty="0" err="1">
                <a:solidFill>
                  <a:schemeClr val="accent6">
                    <a:lumMod val="50000"/>
                  </a:schemeClr>
                </a:solidFill>
              </a:rPr>
              <a:t>many</a:t>
            </a:r>
            <a:r>
              <a:rPr lang="fr-FR" sz="30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r-FR" sz="3000" b="1" i="1" dirty="0" err="1">
                <a:solidFill>
                  <a:schemeClr val="accent6">
                    <a:lumMod val="50000"/>
                  </a:schemeClr>
                </a:solidFill>
              </a:rPr>
              <a:t>other</a:t>
            </a:r>
            <a:r>
              <a:rPr lang="fr-FR" sz="30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r-FR" sz="3000" b="1" i="1" dirty="0" err="1">
                <a:solidFill>
                  <a:schemeClr val="accent6">
                    <a:lumMod val="50000"/>
                  </a:schemeClr>
                </a:solidFill>
              </a:rPr>
              <a:t>dreamers</a:t>
            </a:r>
            <a:r>
              <a:rPr lang="fr-FR" sz="30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r-FR" sz="3000" b="1" i="1" dirty="0" err="1">
                <a:solidFill>
                  <a:schemeClr val="accent6">
                    <a:lumMod val="50000"/>
                  </a:schemeClr>
                </a:solidFill>
              </a:rPr>
              <a:t>since</a:t>
            </a:r>
            <a:r>
              <a:rPr lang="fr-FR" sz="3000" b="1" i="1" dirty="0">
                <a:solidFill>
                  <a:schemeClr val="accent6">
                    <a:lumMod val="50000"/>
                  </a:schemeClr>
                </a:solidFill>
              </a:rPr>
              <a:t> !</a:t>
            </a:r>
          </a:p>
          <a:p>
            <a:endParaRPr lang="fr-FR" sz="3000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fr-FR" sz="33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-how to </a:t>
            </a:r>
            <a:r>
              <a:rPr lang="fr-FR" sz="33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transform</a:t>
            </a:r>
            <a:r>
              <a:rPr lang="fr-FR" sz="33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a </a:t>
            </a:r>
            <a:r>
              <a:rPr lang="fr-FR" sz="33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dream</a:t>
            </a:r>
            <a:r>
              <a:rPr lang="fr-FR" sz="33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in reality ?</a:t>
            </a:r>
          </a:p>
          <a:p>
            <a:r>
              <a:rPr lang="fr-FR" sz="33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-Confidence building</a:t>
            </a:r>
          </a:p>
          <a:p>
            <a:r>
              <a:rPr lang="fr-FR" sz="33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-</a:t>
            </a:r>
            <a:r>
              <a:rPr lang="fr-FR" sz="33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Clarity</a:t>
            </a:r>
            <a:r>
              <a:rPr lang="fr-FR" sz="33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on concepts</a:t>
            </a:r>
          </a:p>
          <a:p>
            <a:r>
              <a:rPr lang="fr-FR" sz="33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-</a:t>
            </a:r>
            <a:r>
              <a:rPr lang="fr-FR" sz="33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Explanations</a:t>
            </a:r>
            <a:r>
              <a:rPr lang="fr-FR" sz="33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, </a:t>
            </a:r>
            <a:r>
              <a:rPr lang="fr-FR" sz="33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education</a:t>
            </a:r>
            <a:endParaRPr lang="fr-FR" sz="33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fr-FR" sz="33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-</a:t>
            </a:r>
            <a:r>
              <a:rPr lang="fr-FR" sz="33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Citizens</a:t>
            </a:r>
            <a:r>
              <a:rPr lang="fr-FR" sz="33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33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involvement</a:t>
            </a:r>
            <a:r>
              <a:rPr lang="fr-FR" sz="33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and acceptation, </a:t>
            </a:r>
          </a:p>
          <a:p>
            <a:r>
              <a:rPr lang="fr-FR" sz="33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-Elections.</a:t>
            </a:r>
          </a:p>
          <a:p>
            <a:endParaRPr lang="fr-FR" sz="3000" b="1" dirty="0"/>
          </a:p>
          <a:p>
            <a:endParaRPr lang="fr-FR" sz="3000" b="1" dirty="0"/>
          </a:p>
          <a:p>
            <a:r>
              <a:rPr lang="fr-FR" sz="3000" b="1" dirty="0">
                <a:solidFill>
                  <a:schemeClr val="accent1">
                    <a:lumMod val="50000"/>
                  </a:schemeClr>
                </a:solidFill>
              </a:rPr>
              <a:t>A </a:t>
            </a:r>
            <a:r>
              <a:rPr lang="fr-FR" sz="3000" b="1" dirty="0" err="1">
                <a:solidFill>
                  <a:schemeClr val="accent1">
                    <a:lumMod val="50000"/>
                  </a:schemeClr>
                </a:solidFill>
              </a:rPr>
              <a:t>federal</a:t>
            </a:r>
            <a:r>
              <a:rPr lang="fr-FR" sz="3000" b="1" dirty="0">
                <a:solidFill>
                  <a:schemeClr val="accent1">
                    <a:lumMod val="50000"/>
                  </a:schemeClr>
                </a:solidFill>
              </a:rPr>
              <a:t> constitution for Europe.</a:t>
            </a:r>
          </a:p>
          <a:p>
            <a:endParaRPr lang="fr-FR" sz="2000" b="1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432070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1465943" y="522515"/>
            <a:ext cx="10038669" cy="11176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fr-FR" sz="6000" dirty="0" err="1"/>
              <a:t>Federate</a:t>
            </a:r>
            <a:r>
              <a:rPr lang="fr-FR" sz="6000" dirty="0"/>
              <a:t> the </a:t>
            </a:r>
            <a:r>
              <a:rPr lang="fr-FR" sz="6000" dirty="0" err="1"/>
              <a:t>federalists</a:t>
            </a:r>
            <a:r>
              <a:rPr lang="fr-FR" sz="6000" dirty="0"/>
              <a:t> !</a:t>
            </a:r>
          </a:p>
        </p:txBody>
      </p:sp>
      <p:sp>
        <p:nvSpPr>
          <p:cNvPr id="6" name="Sous-titre 5"/>
          <p:cNvSpPr>
            <a:spLocks noGrp="1"/>
          </p:cNvSpPr>
          <p:nvPr>
            <p:ph type="subTitle" idx="1"/>
          </p:nvPr>
        </p:nvSpPr>
        <p:spPr>
          <a:xfrm>
            <a:off x="2589213" y="2046515"/>
            <a:ext cx="8915399" cy="385714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fr-FR" sz="3200" b="1" dirty="0"/>
              <a:t>A </a:t>
            </a:r>
            <a:r>
              <a:rPr lang="fr-FR" sz="3200" b="1"/>
              <a:t>federal </a:t>
            </a:r>
            <a:r>
              <a:rPr lang="fr-FR" sz="3200" b="1" dirty="0"/>
              <a:t>constitution : </a:t>
            </a:r>
          </a:p>
          <a:p>
            <a:r>
              <a:rPr lang="fr-FR" sz="3200" b="1" dirty="0"/>
              <a:t>structures, </a:t>
            </a:r>
            <a:r>
              <a:rPr lang="fr-FR" sz="3200" b="1" dirty="0" err="1"/>
              <a:t>functionning</a:t>
            </a:r>
            <a:r>
              <a:rPr lang="fr-FR" sz="3200" b="1" dirty="0"/>
              <a:t>, </a:t>
            </a:r>
            <a:r>
              <a:rPr lang="fr-FR" sz="3200" b="1" dirty="0" err="1"/>
              <a:t>democracy</a:t>
            </a:r>
            <a:r>
              <a:rPr lang="fr-FR" sz="3200" b="1" dirty="0"/>
              <a:t>, values</a:t>
            </a:r>
            <a:r>
              <a:rPr lang="mr-IN" sz="3200" b="1" dirty="0"/>
              <a:t>…</a:t>
            </a:r>
            <a:endParaRPr lang="fr-FR" sz="3200" b="1" dirty="0"/>
          </a:p>
          <a:p>
            <a:endParaRPr lang="fr-FR" sz="3200" b="1" dirty="0"/>
          </a:p>
          <a:p>
            <a:r>
              <a:rPr lang="fr-FR" sz="3200" b="1" dirty="0" err="1"/>
              <a:t>Promote</a:t>
            </a:r>
            <a:r>
              <a:rPr lang="fr-FR" sz="3200" b="1" dirty="0"/>
              <a:t> the urgent </a:t>
            </a:r>
            <a:r>
              <a:rPr lang="fr-FR" sz="3200" b="1" dirty="0" err="1"/>
              <a:t>need</a:t>
            </a:r>
            <a:r>
              <a:rPr lang="fr-FR" sz="3200" b="1" dirty="0"/>
              <a:t> of </a:t>
            </a:r>
            <a:r>
              <a:rPr lang="fr-FR" sz="3200" b="1" dirty="0" err="1"/>
              <a:t>european</a:t>
            </a:r>
            <a:r>
              <a:rPr lang="fr-FR" sz="3200" b="1" dirty="0"/>
              <a:t> </a:t>
            </a:r>
            <a:r>
              <a:rPr lang="fr-FR" sz="3200" b="1" dirty="0" err="1"/>
              <a:t>federalism</a:t>
            </a:r>
            <a:r>
              <a:rPr lang="fr-FR" sz="3200" b="1" dirty="0"/>
              <a:t> </a:t>
            </a:r>
            <a:r>
              <a:rPr lang="fr-FR" sz="3200" b="1" dirty="0" err="1"/>
              <a:t>through</a:t>
            </a:r>
            <a:r>
              <a:rPr lang="fr-FR" sz="3200" b="1" dirty="0"/>
              <a:t> </a:t>
            </a:r>
            <a:r>
              <a:rPr lang="fr-FR" sz="3200" b="1" dirty="0" err="1"/>
              <a:t>european</a:t>
            </a:r>
            <a:r>
              <a:rPr lang="fr-FR" sz="3200" b="1" dirty="0"/>
              <a:t> </a:t>
            </a:r>
            <a:r>
              <a:rPr lang="fr-FR" sz="3200" b="1" dirty="0" err="1"/>
              <a:t>elections</a:t>
            </a:r>
            <a:r>
              <a:rPr lang="fr-FR" sz="3200" b="1" dirty="0"/>
              <a:t> in 2019</a:t>
            </a:r>
          </a:p>
        </p:txBody>
      </p:sp>
    </p:spTree>
    <p:extLst>
      <p:ext uri="{BB962C8B-B14F-4D97-AF65-F5344CB8AC3E}">
        <p14:creationId xmlns:p14="http://schemas.microsoft.com/office/powerpoint/2010/main" val="275521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1764406" y="446088"/>
            <a:ext cx="4330005" cy="976312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fr-FR" sz="2800" b="1" dirty="0">
                <a:solidFill>
                  <a:srgbClr val="C00000"/>
                </a:solidFill>
              </a:rPr>
              <a:t>LOCARNO, 1st DECEMBER 1925</a:t>
            </a:r>
          </a:p>
        </p:txBody>
      </p:sp>
      <p:pic>
        <p:nvPicPr>
          <p:cNvPr id="9" name="Espace réservé du contenu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741" y="542449"/>
            <a:ext cx="4884872" cy="5222240"/>
          </a:xfrm>
        </p:spPr>
      </p:pic>
      <p:sp>
        <p:nvSpPr>
          <p:cNvPr id="8" name="Espace réservé du texte 7"/>
          <p:cNvSpPr>
            <a:spLocks noGrp="1"/>
          </p:cNvSpPr>
          <p:nvPr>
            <p:ph type="body" sz="half" idx="2"/>
          </p:nvPr>
        </p:nvSpPr>
        <p:spPr>
          <a:xfrm>
            <a:off x="515155" y="1598613"/>
            <a:ext cx="5898523" cy="4262436"/>
          </a:xfrm>
        </p:spPr>
        <p:txBody>
          <a:bodyPr>
            <a:normAutofit/>
          </a:bodyPr>
          <a:lstStyle/>
          <a:p>
            <a:r>
              <a:rPr lang="fr-FR" sz="3600" b="1" dirty="0"/>
              <a:t>ARISTIDE BRIAND, WITH GUSTAV STRESEMANN, CHAMBERLIN...</a:t>
            </a:r>
          </a:p>
          <a:p>
            <a:endParaRPr lang="fr-FR" sz="3600" b="1" dirty="0"/>
          </a:p>
          <a:p>
            <a:r>
              <a:rPr lang="fr-FR" sz="4000" b="1" dirty="0">
                <a:solidFill>
                  <a:srgbClr val="FF0000"/>
                </a:solidFill>
              </a:rPr>
              <a:t>"WE MET TOGETHER, WE SPOKE EUROPEAN....."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20715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654629" y="246744"/>
            <a:ext cx="9835468" cy="1185408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fr-FR" sz="4000" b="1" i="1" dirty="0"/>
              <a:t>   If Europe </a:t>
            </a:r>
            <a:r>
              <a:rPr lang="fr-FR" sz="4000" b="1" i="1" dirty="0" err="1"/>
              <a:t>had</a:t>
            </a:r>
            <a:r>
              <a:rPr lang="fr-FR" sz="4000" b="1" i="1" dirty="0"/>
              <a:t> been a </a:t>
            </a:r>
            <a:r>
              <a:rPr lang="fr-FR" sz="4000" b="1" i="1" dirty="0" err="1"/>
              <a:t>federation</a:t>
            </a:r>
            <a:r>
              <a:rPr lang="mr-IN" sz="4000" b="1" i="1" dirty="0"/>
              <a:t>…</a:t>
            </a:r>
            <a:r>
              <a:rPr lang="fr-FR" sz="4000" b="1" i="1" dirty="0"/>
              <a:t>.</a:t>
            </a:r>
            <a:br>
              <a:rPr lang="fr-FR" sz="4000" b="1" i="1" dirty="0"/>
            </a:br>
            <a:r>
              <a:rPr lang="fr-FR" sz="4000" b="1" i="1" dirty="0"/>
              <a:t>                     I have a </a:t>
            </a:r>
            <a:r>
              <a:rPr lang="fr-FR" sz="4000" b="1" i="1" dirty="0" err="1"/>
              <a:t>dream</a:t>
            </a:r>
            <a:r>
              <a:rPr lang="mr-IN" sz="4000" b="1" i="1" dirty="0"/>
              <a:t>…</a:t>
            </a:r>
            <a:r>
              <a:rPr lang="fr-FR" sz="4000" b="1" i="1" dirty="0"/>
              <a:t>.</a:t>
            </a:r>
            <a:br>
              <a:rPr lang="fr-FR" sz="4000" b="1" i="1" dirty="0"/>
            </a:br>
            <a:r>
              <a:rPr lang="fr-FR" sz="4000" b="1" i="1" dirty="0"/>
              <a:t>I have a </a:t>
            </a:r>
            <a:r>
              <a:rPr lang="fr-FR" sz="4000" b="1" i="1" dirty="0" err="1"/>
              <a:t>dream</a:t>
            </a:r>
            <a:r>
              <a:rPr lang="fr-FR" sz="4000" b="1" i="1" dirty="0"/>
              <a:t> 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>
          <a:xfrm>
            <a:off x="1509486" y="1567543"/>
            <a:ext cx="4151085" cy="7112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fr-FR" b="1" dirty="0" err="1"/>
              <a:t>Debt</a:t>
            </a:r>
            <a:r>
              <a:rPr lang="fr-FR" b="1" dirty="0"/>
              <a:t> </a:t>
            </a:r>
            <a:r>
              <a:rPr lang="fr-FR" b="1" dirty="0" err="1"/>
              <a:t>crisis</a:t>
            </a:r>
            <a:r>
              <a:rPr lang="fr-FR" b="1" dirty="0"/>
              <a:t> </a:t>
            </a:r>
            <a:r>
              <a:rPr lang="fr-FR" b="1" dirty="0" err="1"/>
              <a:t>less</a:t>
            </a:r>
            <a:r>
              <a:rPr lang="fr-FR" b="1" dirty="0"/>
              <a:t> </a:t>
            </a:r>
            <a:r>
              <a:rPr lang="fr-FR" b="1" dirty="0" err="1"/>
              <a:t>severe</a:t>
            </a:r>
            <a:r>
              <a:rPr lang="mr-IN" b="1" dirty="0"/>
              <a:t>…</a:t>
            </a:r>
            <a:endParaRPr lang="fr-FR" b="1" dirty="0"/>
          </a:p>
        </p:txBody>
      </p:sp>
      <p:pic>
        <p:nvPicPr>
          <p:cNvPr id="10" name="Espace réservé du contenu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486" y="2549525"/>
            <a:ext cx="4862285" cy="3352800"/>
          </a:xfrm>
        </p:spPr>
      </p:pic>
      <p:sp>
        <p:nvSpPr>
          <p:cNvPr id="8" name="Espace réservé du texte 7"/>
          <p:cNvSpPr>
            <a:spLocks noGrp="1"/>
          </p:cNvSpPr>
          <p:nvPr>
            <p:ph type="body" sz="quarter" idx="3"/>
          </p:nvPr>
        </p:nvSpPr>
        <p:spPr>
          <a:xfrm>
            <a:off x="6371771" y="1567542"/>
            <a:ext cx="5588000" cy="711201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fr-FR" b="1" dirty="0" err="1"/>
              <a:t>Fundamental</a:t>
            </a:r>
            <a:r>
              <a:rPr lang="fr-FR" b="1" dirty="0"/>
              <a:t> </a:t>
            </a:r>
            <a:r>
              <a:rPr lang="fr-FR" b="1" dirty="0" err="1"/>
              <a:t>rights</a:t>
            </a:r>
            <a:r>
              <a:rPr lang="fr-FR" b="1" dirty="0"/>
              <a:t> more </a:t>
            </a:r>
            <a:r>
              <a:rPr lang="fr-FR" b="1" dirty="0" err="1"/>
              <a:t>respected</a:t>
            </a:r>
            <a:r>
              <a:rPr lang="mr-IN" b="1" dirty="0"/>
              <a:t>…</a:t>
            </a:r>
            <a:endParaRPr lang="fr-FR" b="1" dirty="0"/>
          </a:p>
        </p:txBody>
      </p:sp>
      <p:pic>
        <p:nvPicPr>
          <p:cNvPr id="11" name="Espace réservé du contenu 10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115" y="2549525"/>
            <a:ext cx="4891314" cy="3352800"/>
          </a:xfrm>
        </p:spPr>
      </p:pic>
    </p:spTree>
    <p:extLst>
      <p:ext uri="{BB962C8B-B14F-4D97-AF65-F5344CB8AC3E}">
        <p14:creationId xmlns:p14="http://schemas.microsoft.com/office/powerpoint/2010/main" val="1671936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fr-FR" dirty="0"/>
              <a:t>27 countries in the world are </a:t>
            </a:r>
            <a:r>
              <a:rPr lang="fr-FR" dirty="0" err="1"/>
              <a:t>federations</a:t>
            </a:r>
            <a:br>
              <a:rPr lang="fr-FR" dirty="0"/>
            </a:br>
            <a:r>
              <a:rPr lang="fr-FR" dirty="0"/>
              <a:t>2/3 of world population</a:t>
            </a:r>
          </a:p>
        </p:txBody>
      </p:sp>
      <p:pic>
        <p:nvPicPr>
          <p:cNvPr id="9" name="Espace réservé du contenu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4" y="1905000"/>
            <a:ext cx="7857361" cy="4002313"/>
          </a:xfrm>
        </p:spPr>
      </p:pic>
    </p:spTree>
    <p:extLst>
      <p:ext uri="{BB962C8B-B14F-4D97-AF65-F5344CB8AC3E}">
        <p14:creationId xmlns:p14="http://schemas.microsoft.com/office/powerpoint/2010/main" val="740972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27201" y="377371"/>
            <a:ext cx="9777412" cy="1527629"/>
          </a:xfrm>
        </p:spPr>
        <p:txBody>
          <a:bodyPr/>
          <a:lstStyle/>
          <a:p>
            <a:r>
              <a:rPr lang="fr-FR" b="1" i="1" dirty="0"/>
              <a:t>But </a:t>
            </a:r>
            <a:r>
              <a:rPr lang="fr-FR" b="1" i="1" dirty="0" err="1"/>
              <a:t>they</a:t>
            </a:r>
            <a:r>
              <a:rPr lang="fr-FR" b="1" i="1" dirty="0"/>
              <a:t> are not all « </a:t>
            </a:r>
            <a:r>
              <a:rPr lang="fr-FR" b="1" i="1" dirty="0" err="1"/>
              <a:t>democracies</a:t>
            </a:r>
            <a:r>
              <a:rPr lang="fr-FR" b="1" i="1" dirty="0"/>
              <a:t> » : </a:t>
            </a:r>
            <a:r>
              <a:rPr lang="fr-FR" b="1" i="1" dirty="0" err="1"/>
              <a:t>Russia</a:t>
            </a:r>
            <a:r>
              <a:rPr lang="fr-FR" b="1" i="1" dirty="0"/>
              <a:t>, Comores, Nigeria, </a:t>
            </a:r>
            <a:r>
              <a:rPr lang="fr-FR" b="1" i="1" dirty="0" err="1"/>
              <a:t>Somalia</a:t>
            </a:r>
            <a:r>
              <a:rPr lang="mr-IN" b="1" i="1" dirty="0"/>
              <a:t>…</a:t>
            </a:r>
            <a:r>
              <a:rPr lang="fr-FR" b="1" i="1" dirty="0"/>
              <a:t>.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886" y="1741713"/>
            <a:ext cx="8438011" cy="4615543"/>
          </a:xfrm>
        </p:spPr>
      </p:pic>
    </p:spTree>
    <p:extLst>
      <p:ext uri="{BB962C8B-B14F-4D97-AF65-F5344CB8AC3E}">
        <p14:creationId xmlns:p14="http://schemas.microsoft.com/office/powerpoint/2010/main" val="543155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1"/>
          <p:cNvSpPr>
            <a:spLocks noGrp="1"/>
          </p:cNvSpPr>
          <p:nvPr>
            <p:ph type="title"/>
          </p:nvPr>
        </p:nvSpPr>
        <p:spPr>
          <a:xfrm>
            <a:off x="1712686" y="232229"/>
            <a:ext cx="10261599" cy="1672771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fr-FR" b="1" dirty="0"/>
              <a:t>Eu,  a </a:t>
            </a:r>
            <a:r>
              <a:rPr lang="fr-FR" b="1" dirty="0" err="1"/>
              <a:t>confederation</a:t>
            </a:r>
            <a:r>
              <a:rPr lang="fr-FR" b="1" dirty="0"/>
              <a:t> ?  A sui generis construction ?     						</a:t>
            </a:r>
            <a:br>
              <a:rPr lang="fr-FR" b="1" dirty="0"/>
            </a:br>
            <a:r>
              <a:rPr lang="fr-FR" b="1" dirty="0"/>
              <a:t>                     </a:t>
            </a:r>
            <a:r>
              <a:rPr lang="fr-FR" sz="4000" b="1" dirty="0" err="1">
                <a:solidFill>
                  <a:srgbClr val="FF0000"/>
                </a:solidFill>
              </a:rPr>
              <a:t>Intergovernemental</a:t>
            </a:r>
            <a:r>
              <a:rPr lang="mr-IN" sz="4000" dirty="0">
                <a:solidFill>
                  <a:srgbClr val="FF0000"/>
                </a:solidFill>
              </a:rPr>
              <a:t>…</a:t>
            </a:r>
            <a:r>
              <a:rPr lang="fr-FR" sz="4000" dirty="0">
                <a:solidFill>
                  <a:srgbClr val="FF0000"/>
                </a:solidFill>
              </a:rPr>
              <a:t>..</a:t>
            </a:r>
          </a:p>
        </p:txBody>
      </p:sp>
      <p:pic>
        <p:nvPicPr>
          <p:cNvPr id="11" name="Espace réservé pour une image 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944" y="2162629"/>
            <a:ext cx="8316686" cy="4484913"/>
          </a:xfrm>
        </p:spPr>
      </p:pic>
    </p:spTree>
    <p:extLst>
      <p:ext uri="{BB962C8B-B14F-4D97-AF65-F5344CB8AC3E}">
        <p14:creationId xmlns:p14="http://schemas.microsoft.com/office/powerpoint/2010/main" val="589842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740230" y="246744"/>
            <a:ext cx="10764382" cy="152400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fr-FR" b="1" dirty="0" err="1"/>
              <a:t>European</a:t>
            </a:r>
            <a:r>
              <a:rPr lang="fr-FR" b="1" dirty="0"/>
              <a:t> Union : 70 </a:t>
            </a:r>
            <a:r>
              <a:rPr lang="fr-FR" b="1" dirty="0" err="1"/>
              <a:t>years</a:t>
            </a:r>
            <a:r>
              <a:rPr lang="fr-FR" b="1" dirty="0"/>
              <a:t> of </a:t>
            </a:r>
            <a:r>
              <a:rPr lang="fr-FR" b="1" dirty="0" err="1"/>
              <a:t>useful</a:t>
            </a:r>
            <a:r>
              <a:rPr lang="fr-FR" b="1" dirty="0"/>
              <a:t> but </a:t>
            </a:r>
            <a:r>
              <a:rPr lang="fr-FR" b="1" dirty="0" err="1"/>
              <a:t>too</a:t>
            </a:r>
            <a:r>
              <a:rPr lang="fr-FR" b="1" dirty="0"/>
              <a:t> slow </a:t>
            </a:r>
            <a:r>
              <a:rPr lang="fr-FR" b="1" dirty="0" err="1"/>
              <a:t>evolution</a:t>
            </a:r>
            <a:r>
              <a:rPr lang="fr-FR" dirty="0"/>
              <a:t>.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>
          <a:xfrm>
            <a:off x="1770744" y="2017486"/>
            <a:ext cx="10029370" cy="3892424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fr-FR" sz="3200" b="1" dirty="0">
                <a:solidFill>
                  <a:schemeClr val="accent1">
                    <a:lumMod val="75000"/>
                  </a:schemeClr>
                </a:solidFill>
              </a:rPr>
              <a:t>Alfred </a:t>
            </a:r>
            <a:r>
              <a:rPr lang="fr-FR" sz="3200" b="1" dirty="0" err="1">
                <a:solidFill>
                  <a:schemeClr val="accent1">
                    <a:lumMod val="75000"/>
                  </a:schemeClr>
                </a:solidFill>
              </a:rPr>
              <a:t>Stepan</a:t>
            </a:r>
            <a:r>
              <a:rPr lang="fr-FR" sz="3200" b="1" dirty="0">
                <a:solidFill>
                  <a:schemeClr val="accent1">
                    <a:lumMod val="75000"/>
                  </a:schemeClr>
                </a:solidFill>
              </a:rPr>
              <a:t> :</a:t>
            </a:r>
          </a:p>
          <a:p>
            <a:endParaRPr lang="fr-FR" sz="32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r-FR" sz="3200" b="1" i="1" dirty="0">
                <a:solidFill>
                  <a:schemeClr val="accent1">
                    <a:lumMod val="75000"/>
                  </a:schemeClr>
                </a:solidFill>
              </a:rPr>
              <a:t>« </a:t>
            </a:r>
            <a:r>
              <a:rPr lang="fr-FR" sz="3200" b="1" i="1" dirty="0" err="1">
                <a:solidFill>
                  <a:schemeClr val="accent1">
                    <a:lumMod val="75000"/>
                  </a:schemeClr>
                </a:solidFill>
              </a:rPr>
              <a:t>Each</a:t>
            </a:r>
            <a:r>
              <a:rPr lang="fr-FR" sz="3200" b="1" i="1" dirty="0">
                <a:solidFill>
                  <a:schemeClr val="accent1">
                    <a:lumMod val="75000"/>
                  </a:schemeClr>
                </a:solidFill>
              </a:rPr>
              <a:t> of a long standing </a:t>
            </a:r>
            <a:r>
              <a:rPr lang="fr-FR" sz="3200" b="1" i="1" dirty="0" err="1">
                <a:solidFill>
                  <a:schemeClr val="accent1">
                    <a:lumMod val="75000"/>
                  </a:schemeClr>
                </a:solidFill>
              </a:rPr>
              <a:t>democracy</a:t>
            </a:r>
            <a:r>
              <a:rPr lang="fr-FR" sz="3200" b="1" i="1" dirty="0">
                <a:solidFill>
                  <a:schemeClr val="accent1">
                    <a:lumMod val="75000"/>
                  </a:schemeClr>
                </a:solidFill>
              </a:rPr>
              <a:t> operating in a </a:t>
            </a:r>
            <a:r>
              <a:rPr lang="fr-FR" sz="3200" b="1" i="1" dirty="0" err="1">
                <a:solidFill>
                  <a:schemeClr val="accent1">
                    <a:lumMod val="75000"/>
                  </a:schemeClr>
                </a:solidFill>
              </a:rPr>
              <a:t>multilingual</a:t>
            </a:r>
            <a:r>
              <a:rPr lang="fr-FR" sz="3200" b="1" i="1" dirty="0">
                <a:solidFill>
                  <a:schemeClr val="accent1">
                    <a:lumMod val="75000"/>
                  </a:schemeClr>
                </a:solidFill>
              </a:rPr>
              <a:t> or multinational social </a:t>
            </a:r>
            <a:r>
              <a:rPr lang="fr-FR" sz="3200" b="1" i="1" dirty="0" err="1">
                <a:solidFill>
                  <a:schemeClr val="accent1">
                    <a:lumMod val="75000"/>
                  </a:schemeClr>
                </a:solidFill>
              </a:rPr>
              <a:t>context</a:t>
            </a:r>
            <a:r>
              <a:rPr lang="fr-FR" sz="32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3200" b="1" i="1" dirty="0" err="1">
                <a:solidFill>
                  <a:schemeClr val="accent1">
                    <a:lumMod val="75000"/>
                  </a:schemeClr>
                </a:solidFill>
              </a:rPr>
              <a:t>is</a:t>
            </a:r>
            <a:r>
              <a:rPr lang="fr-FR" sz="3200" b="1" i="1" dirty="0">
                <a:solidFill>
                  <a:schemeClr val="accent1">
                    <a:lumMod val="75000"/>
                  </a:schemeClr>
                </a:solidFill>
              </a:rPr>
              <a:t> a </a:t>
            </a:r>
            <a:r>
              <a:rPr lang="fr-FR" sz="3200" b="1" i="1" dirty="0" err="1">
                <a:solidFill>
                  <a:schemeClr val="accent1">
                    <a:lumMod val="75000"/>
                  </a:schemeClr>
                </a:solidFill>
              </a:rPr>
              <a:t>federal</a:t>
            </a:r>
            <a:r>
              <a:rPr lang="fr-FR" sz="3200" b="1" i="1" dirty="0">
                <a:solidFill>
                  <a:schemeClr val="accent1">
                    <a:lumMod val="75000"/>
                  </a:schemeClr>
                </a:solidFill>
              </a:rPr>
              <a:t> state »</a:t>
            </a:r>
          </a:p>
          <a:p>
            <a:endParaRPr lang="fr-FR" sz="32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r-FR" sz="3200" b="1" dirty="0">
                <a:solidFill>
                  <a:schemeClr val="accent1">
                    <a:lumMod val="75000"/>
                  </a:schemeClr>
                </a:solidFill>
              </a:rPr>
              <a:t>EU </a:t>
            </a:r>
            <a:r>
              <a:rPr lang="fr-FR" sz="3200" b="1" dirty="0" err="1">
                <a:solidFill>
                  <a:schemeClr val="accent1">
                    <a:lumMod val="75000"/>
                  </a:schemeClr>
                </a:solidFill>
              </a:rPr>
              <a:t>is</a:t>
            </a:r>
            <a:r>
              <a:rPr lang="fr-FR" sz="3200" b="1" dirty="0">
                <a:solidFill>
                  <a:schemeClr val="accent1">
                    <a:lumMod val="75000"/>
                  </a:schemeClr>
                </a:solidFill>
              </a:rPr>
              <a:t> not </a:t>
            </a:r>
            <a:r>
              <a:rPr lang="fr-FR" sz="3200" b="1" dirty="0" err="1">
                <a:solidFill>
                  <a:schemeClr val="accent1">
                    <a:lumMod val="75000"/>
                  </a:schemeClr>
                </a:solidFill>
              </a:rPr>
              <a:t>yet</a:t>
            </a:r>
            <a:r>
              <a:rPr lang="mr-IN" sz="3200" b="1" dirty="0">
                <a:solidFill>
                  <a:schemeClr val="accent1">
                    <a:lumMod val="75000"/>
                  </a:schemeClr>
                </a:solidFill>
              </a:rPr>
              <a:t>…</a:t>
            </a:r>
            <a:r>
              <a:rPr lang="fr-FR" sz="3200" b="1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fr-FR" sz="3200" b="1" dirty="0" err="1">
                <a:solidFill>
                  <a:schemeClr val="accent1">
                    <a:lumMod val="75000"/>
                  </a:schemeClr>
                </a:solidFill>
              </a:rPr>
              <a:t>Why</a:t>
            </a:r>
            <a:r>
              <a:rPr lang="fr-FR" sz="3200" b="1" dirty="0">
                <a:solidFill>
                  <a:schemeClr val="accent1">
                    <a:lumMod val="75000"/>
                  </a:schemeClr>
                </a:solidFill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862924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799771" y="246744"/>
            <a:ext cx="9704841" cy="8128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fr-FR" dirty="0"/>
              <a:t>           </a:t>
            </a:r>
            <a:r>
              <a:rPr lang="fr-FR" b="1" dirty="0"/>
              <a:t>Can Europe </a:t>
            </a:r>
            <a:r>
              <a:rPr lang="fr-FR" b="1" dirty="0" err="1"/>
              <a:t>be</a:t>
            </a:r>
            <a:r>
              <a:rPr lang="fr-FR" b="1" dirty="0"/>
              <a:t> a </a:t>
            </a:r>
            <a:r>
              <a:rPr lang="fr-FR" b="1" dirty="0" err="1"/>
              <a:t>political</a:t>
            </a:r>
            <a:r>
              <a:rPr lang="fr-FR" b="1" dirty="0"/>
              <a:t> power ?</a:t>
            </a:r>
          </a:p>
        </p:txBody>
      </p:sp>
      <p:pic>
        <p:nvPicPr>
          <p:cNvPr id="9" name="Espace réservé du contenu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43" y="1958974"/>
            <a:ext cx="5994400" cy="4899025"/>
          </a:xfrm>
        </p:spPr>
      </p:pic>
      <p:sp>
        <p:nvSpPr>
          <p:cNvPr id="5" name="Espace réservé du texte 4"/>
          <p:cNvSpPr>
            <a:spLocks noGrp="1"/>
          </p:cNvSpPr>
          <p:nvPr>
            <p:ph type="body" idx="4294967295"/>
          </p:nvPr>
        </p:nvSpPr>
        <p:spPr>
          <a:xfrm>
            <a:off x="0" y="1349375"/>
            <a:ext cx="4579938" cy="6096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fr-FR" sz="2000" b="1" i="1" dirty="0"/>
              <a:t>important </a:t>
            </a:r>
            <a:r>
              <a:rPr lang="fr-FR" sz="2000" b="1" i="1" dirty="0" err="1"/>
              <a:t>potential</a:t>
            </a:r>
            <a:endParaRPr lang="fr-FR" sz="2000" b="1" i="1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4294967295"/>
          </p:nvPr>
        </p:nvSpPr>
        <p:spPr>
          <a:xfrm>
            <a:off x="7123113" y="1349375"/>
            <a:ext cx="5068887" cy="435882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fr-FR" dirty="0"/>
              <a:t>              </a:t>
            </a:r>
            <a:r>
              <a:rPr lang="fr-FR" sz="2000" b="1" i="1" dirty="0"/>
              <a:t>But a </a:t>
            </a:r>
            <a:r>
              <a:rPr lang="fr-FR" sz="2000" b="1" i="1" dirty="0" err="1"/>
              <a:t>political</a:t>
            </a:r>
            <a:r>
              <a:rPr lang="fr-FR" sz="2000" b="1" i="1" dirty="0"/>
              <a:t> </a:t>
            </a:r>
            <a:r>
              <a:rPr lang="fr-FR" sz="2000" b="1" i="1" dirty="0" err="1"/>
              <a:t>dwarf</a:t>
            </a:r>
            <a:endParaRPr lang="fr-FR" sz="2000" b="1" i="1" dirty="0"/>
          </a:p>
        </p:txBody>
      </p:sp>
      <p:pic>
        <p:nvPicPr>
          <p:cNvPr id="10" name="Espace réservé du contenu 9"/>
          <p:cNvPicPr>
            <a:picLocks noGrp="1" noChangeAspect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663" y="1958975"/>
            <a:ext cx="5240337" cy="4899025"/>
          </a:xfrm>
        </p:spPr>
      </p:pic>
    </p:spTree>
    <p:extLst>
      <p:ext uri="{BB962C8B-B14F-4D97-AF65-F5344CB8AC3E}">
        <p14:creationId xmlns:p14="http://schemas.microsoft.com/office/powerpoint/2010/main" val="2058195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1785257" y="188686"/>
            <a:ext cx="9719355" cy="1349828"/>
          </a:xfrm>
        </p:spPr>
        <p:txBody>
          <a:bodyPr>
            <a:normAutofit/>
          </a:bodyPr>
          <a:lstStyle/>
          <a:p>
            <a:r>
              <a:rPr lang="fr-FR" b="1" i="1" dirty="0" err="1"/>
              <a:t>Without</a:t>
            </a:r>
            <a:r>
              <a:rPr lang="fr-FR" b="1" i="1" dirty="0"/>
              <a:t> </a:t>
            </a:r>
            <a:r>
              <a:rPr lang="fr-FR" b="1" i="1" dirty="0" err="1"/>
              <a:t>federation</a:t>
            </a:r>
            <a:r>
              <a:rPr lang="fr-FR" b="1" i="1" dirty="0"/>
              <a:t>, no more </a:t>
            </a:r>
            <a:r>
              <a:rPr lang="fr-FR" b="1" i="1" dirty="0" err="1"/>
              <a:t>individual</a:t>
            </a:r>
            <a:r>
              <a:rPr lang="fr-FR" b="1" i="1" dirty="0"/>
              <a:t> </a:t>
            </a:r>
            <a:r>
              <a:rPr lang="fr-FR" b="1" i="1" dirty="0" err="1"/>
              <a:t>european</a:t>
            </a:r>
            <a:r>
              <a:rPr lang="fr-FR" b="1" i="1" dirty="0"/>
              <a:t> countries in international foras</a:t>
            </a:r>
          </a:p>
        </p:txBody>
      </p:sp>
      <p:pic>
        <p:nvPicPr>
          <p:cNvPr id="9" name="Espace réservé du contenu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571" y="1538515"/>
            <a:ext cx="9477829" cy="5007428"/>
          </a:xfrm>
          <a:solidFill>
            <a:schemeClr val="tx2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110476151"/>
      </p:ext>
    </p:extLst>
  </p:cSld>
  <p:clrMapOvr>
    <a:masterClrMapping/>
  </p:clrMapOvr>
</p:sld>
</file>

<file path=ppt/theme/theme1.xml><?xml version="1.0" encoding="utf-8"?>
<a:theme xmlns:a="http://schemas.openxmlformats.org/drawingml/2006/main" name="Volute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Mèche</Template>
  <TotalTime>965</TotalTime>
  <Words>204</Words>
  <Application>Microsoft Macintosh PowerPoint</Application>
  <PresentationFormat>Breedbeeld</PresentationFormat>
  <Paragraphs>53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8" baseType="lpstr">
      <vt:lpstr>Arial</vt:lpstr>
      <vt:lpstr>Century Gothic</vt:lpstr>
      <vt:lpstr>Mangal</vt:lpstr>
      <vt:lpstr>Wingdings 3</vt:lpstr>
      <vt:lpstr>Volute</vt:lpstr>
      <vt:lpstr>  Democracy and federalism,    let’s federate the federalists !</vt:lpstr>
      <vt:lpstr>LOCARNO, 1st DECEMBER 1925</vt:lpstr>
      <vt:lpstr>   If Europe had been a federation….                      I have a dream…. I have a dream </vt:lpstr>
      <vt:lpstr>27 countries in the world are federations 2/3 of world population</vt:lpstr>
      <vt:lpstr>But they are not all « democracies » : Russia, Comores, Nigeria, Somalia….</vt:lpstr>
      <vt:lpstr>Eu,  a confederation ?  A sui generis construction ?                                 Intergovernemental…..</vt:lpstr>
      <vt:lpstr>European Union : 70 years of useful but too slow evolution.</vt:lpstr>
      <vt:lpstr>           Can Europe be a political power ?</vt:lpstr>
      <vt:lpstr>Without federation, no more individual european countries in international foras</vt:lpstr>
      <vt:lpstr>Challenge : peace to be consolidated.</vt:lpstr>
      <vt:lpstr>Challenge : democracy, human rights No european federalism without clear set of values</vt:lpstr>
      <vt:lpstr>When, an european federation ?</vt:lpstr>
      <vt:lpstr>Federate the federalists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If Europe had been a federation ….</dc:title>
  <dc:creator>Utilisateur de Microsoft Office</dc:creator>
  <cp:lastModifiedBy>Microsoft Office-gebruiker</cp:lastModifiedBy>
  <cp:revision>26</cp:revision>
  <dcterms:created xsi:type="dcterms:W3CDTF">2018-09-16T13:11:40Z</dcterms:created>
  <dcterms:modified xsi:type="dcterms:W3CDTF">2018-09-24T12:53:48Z</dcterms:modified>
</cp:coreProperties>
</file>